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5" r:id="rId2"/>
  </p:sldMasterIdLst>
  <p:notesMasterIdLst>
    <p:notesMasterId r:id="rId36"/>
  </p:notesMasterIdLst>
  <p:handoutMasterIdLst>
    <p:handoutMasterId r:id="rId37"/>
  </p:handoutMasterIdLst>
  <p:sldIdLst>
    <p:sldId id="262" r:id="rId3"/>
    <p:sldId id="303" r:id="rId4"/>
    <p:sldId id="326" r:id="rId5"/>
    <p:sldId id="300" r:id="rId6"/>
    <p:sldId id="318" r:id="rId7"/>
    <p:sldId id="336" r:id="rId8"/>
    <p:sldId id="304" r:id="rId9"/>
    <p:sldId id="319" r:id="rId10"/>
    <p:sldId id="320" r:id="rId11"/>
    <p:sldId id="317" r:id="rId12"/>
    <p:sldId id="322" r:id="rId13"/>
    <p:sldId id="337" r:id="rId14"/>
    <p:sldId id="321" r:id="rId15"/>
    <p:sldId id="307" r:id="rId16"/>
    <p:sldId id="308" r:id="rId17"/>
    <p:sldId id="316" r:id="rId18"/>
    <p:sldId id="309" r:id="rId19"/>
    <p:sldId id="310" r:id="rId20"/>
    <p:sldId id="311" r:id="rId21"/>
    <p:sldId id="315" r:id="rId22"/>
    <p:sldId id="312" r:id="rId23"/>
    <p:sldId id="313" r:id="rId24"/>
    <p:sldId id="314" r:id="rId25"/>
    <p:sldId id="323" r:id="rId26"/>
    <p:sldId id="327" r:id="rId27"/>
    <p:sldId id="328" r:id="rId28"/>
    <p:sldId id="329" r:id="rId29"/>
    <p:sldId id="331" r:id="rId30"/>
    <p:sldId id="332" r:id="rId31"/>
    <p:sldId id="333" r:id="rId32"/>
    <p:sldId id="334" r:id="rId33"/>
    <p:sldId id="335" r:id="rId34"/>
    <p:sldId id="264" r:id="rId35"/>
  </p:sldIdLst>
  <p:sldSz cx="12192000" cy="6858000"/>
  <p:notesSz cx="6858000" cy="9144000"/>
  <p:embeddedFontLst>
    <p:embeddedFont>
      <p:font typeface="微软雅黑" panose="020B0503020204020204" pitchFamily="34" charset="-122"/>
      <p:regular r:id="rId38"/>
      <p:bold r:id="rId39"/>
    </p:embeddedFont>
    <p:embeddedFont>
      <p:font typeface="Gill Sans MT" panose="020B0502020104020203" pitchFamily="34" charset="0"/>
      <p:regular r:id="rId40"/>
      <p:bold r:id="rId41"/>
      <p:italic r:id="rId42"/>
      <p:boldItalic r:id="rId43"/>
    </p:embeddedFont>
    <p:embeddedFont>
      <p:font typeface="幼圆" panose="02010509060101010101" pitchFamily="49" charset="-122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等线" panose="02010600030101010101" pitchFamily="2" charset="-122"/>
      <p:regular r:id="rId49"/>
      <p:bold r:id="rId50"/>
    </p:embeddedFont>
    <p:embeddedFont>
      <p:font typeface="华文中宋" panose="02010600040101010101" pitchFamily="2" charset="-122"/>
      <p:regular r:id="rId51"/>
    </p:embeddedFont>
    <p:embeddedFont>
      <p:font typeface="等线 Light" panose="02010600030101010101" pitchFamily="2" charset="-122"/>
      <p:regular r:id="rId52"/>
    </p:embeddedFont>
    <p:embeddedFont>
      <p:font typeface="仿宋" panose="02010609060101010101" pitchFamily="49" charset="-122"/>
      <p:regular r:id="rId53"/>
    </p:embeddedFont>
  </p:embeddedFontLst>
  <p:custDataLst>
    <p:tags r:id="rId5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B9FD"/>
    <a:srgbClr val="FF5050"/>
    <a:srgbClr val="16557F"/>
    <a:srgbClr val="68DB13"/>
    <a:srgbClr val="FF3300"/>
    <a:srgbClr val="FF3399"/>
    <a:srgbClr val="2CBEFD"/>
    <a:srgbClr val="0B83CF"/>
    <a:srgbClr val="548280"/>
    <a:srgbClr val="E1D3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中度样式 1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4660"/>
  </p:normalViewPr>
  <p:slideViewPr>
    <p:cSldViewPr snapToGrid="0">
      <p:cViewPr varScale="1">
        <p:scale>
          <a:sx n="73" d="100"/>
          <a:sy n="73" d="100"/>
        </p:scale>
        <p:origin x="4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1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font" Target="fonts/font4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2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52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3A4CFC52-3C3F-4259-8740-CC84AA8EA2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C0304C1-1F44-4C29-8872-0356A268FF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F63FE-3ACF-4A90-BC30-088E2EF7171A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87CCF47-EEF0-4DFA-BBD8-529EA5E2E2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F1B13D-F2B9-4CFB-8805-808A441DDC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8689B-AC3B-4CE3-A603-8E4935C50A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282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0BFD8-3EFB-4662-A6C5-0617795C5F14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5E4D13-0F77-4153-B279-5BD9F682CD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74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675606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2B176-8844-4255-ADF6-C842CC42F7EB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00756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98F-1946-47E0-A602-CD700B24444B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287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CB0C-4A26-4C19-A0E8-5052A764EE77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205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E4F-EDFD-4F8D-8D28-912A84D0FA9D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527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BCB2-7E27-4EAD-8D80-AF83926670A7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139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175-45A5-423C-8D87-2703E82C7E5A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304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E642-1146-4387-A695-7FB25B6FED8C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293434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C11-329B-4D16-8BDB-7F6E7CB4952E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06549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10252-538E-49EA-AB68-423572D8F69C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758529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FB697BA-5D0A-4336-BDCD-FB7F49BCC763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750177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280952"/>
      </p:ext>
    </p:extLst>
  </p:cSld>
  <p:clrMapOvr>
    <a:masterClrMapping/>
  </p:clrMapOvr>
  <p:transition spd="slow">
    <p:pu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338A-4557-44CF-B647-35157973AF5A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251554"/>
      </p:ext>
    </p:extLst>
  </p:cSld>
  <p:clrMapOvr>
    <a:masterClrMapping/>
  </p:clrMapOvr>
  <p:transition spd="slow"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6212-8222-4E9A-9FC4-7F0766343760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10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sz="quarter" idx="10" hasCustomPrompt="1"/>
          </p:nvPr>
        </p:nvSpPr>
        <p:spPr>
          <a:xfrm>
            <a:off x="5797784" y="3715288"/>
            <a:ext cx="1800000" cy="4247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二级目录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1" hasCustomPrompt="1"/>
          </p:nvPr>
        </p:nvSpPr>
        <p:spPr>
          <a:xfrm>
            <a:off x="7833294" y="3715288"/>
            <a:ext cx="1800000" cy="4247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二级目录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2" hasCustomPrompt="1"/>
          </p:nvPr>
        </p:nvSpPr>
        <p:spPr>
          <a:xfrm>
            <a:off x="5797784" y="4351075"/>
            <a:ext cx="1800000" cy="4247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二级目录</a:t>
            </a:r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3" hasCustomPrompt="1"/>
          </p:nvPr>
        </p:nvSpPr>
        <p:spPr>
          <a:xfrm>
            <a:off x="7833294" y="4351075"/>
            <a:ext cx="1800000" cy="4247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二级目录</a:t>
            </a:r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6450807" y="2479939"/>
            <a:ext cx="2519362" cy="53553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一级标题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6440488" y="3015470"/>
            <a:ext cx="2540000" cy="3139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YIJIBIAOTI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316" y="1902361"/>
            <a:ext cx="3417953" cy="3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5074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93797" y="51558"/>
            <a:ext cx="1620957" cy="523220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algn="ctr">
              <a:lnSpc>
                <a:spcPct val="100000"/>
              </a:lnSpc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标题样式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-1" y="128585"/>
            <a:ext cx="542925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2665628" y="128585"/>
            <a:ext cx="9526372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4161820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AD1210-2D7E-4E6D-9E2F-72E9375B3402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587781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14850C-3BBF-423B-AFC1-4231434FB063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60112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5617E6-651F-481B-8338-BCB6789163F2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13552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3C1D16-C761-41DE-8499-8AF458CA14AA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146401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247B98-A000-492A-8A53-41A0F73B8A5A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9548145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459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slow">
    <p:push/>
  </p:transition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6A6C4-E15C-4BDD-AF08-37C809771079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18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 spd="slow">
    <p:push/>
  </p:transition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2547258" y="1755525"/>
            <a:ext cx="783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课题申请与论文写作相关问题探讨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416346" y="2876195"/>
            <a:ext cx="61007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周中胜</a:t>
            </a:r>
            <a:endParaRPr lang="en-US" altLang="zh-CN" sz="3200" dirty="0" smtClean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  <a:p>
            <a:pPr algn="ctr"/>
            <a:endParaRPr lang="en-US" altLang="zh-CN" sz="3200" dirty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苏州大学东吴商学院</a:t>
            </a:r>
            <a:endParaRPr lang="en-US" altLang="zh-CN" sz="3200" dirty="0" smtClean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  <a:p>
            <a:pPr algn="ctr"/>
            <a:endParaRPr lang="en-US" altLang="zh-CN" sz="3200" dirty="0" smtClean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20200603</a:t>
            </a:r>
          </a:p>
          <a:p>
            <a:pPr algn="ctr"/>
            <a:endParaRPr lang="en-US" altLang="zh-CN" sz="3200" dirty="0" smtClean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  <a:p>
            <a:pPr algn="ctr"/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4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0">
        <p14:warp dir="in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</a:rPr>
              <a:t>研究内容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研究内容是整个研究设计的重心所在，须反复推敲。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既给人一种思考成熟的感觉，又不能有似乎已完成的感觉。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重点难点必须把握得清楚和准确，并且具有真实性，以体现申请人的学术把握和学术判断能力。</a:t>
            </a:r>
            <a:endParaRPr lang="zh-CN" altLang="en-US" sz="2400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10C5-4B55-46E8-A260-844AA113CB99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89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研究内容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2015732"/>
            <a:ext cx="9921271" cy="36992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CN" altLang="en-US" sz="2400" b="1" dirty="0" smtClean="0"/>
              <a:t>根据</a:t>
            </a:r>
            <a:r>
              <a:rPr lang="zh-CN" altLang="en-US" sz="2400" b="1" dirty="0"/>
              <a:t>提示分条陈述。</a:t>
            </a:r>
          </a:p>
          <a:p>
            <a:pPr marL="0" indent="0">
              <a:buNone/>
            </a:pPr>
            <a:r>
              <a:rPr lang="zh-CN" altLang="en-US" sz="2400" b="1" dirty="0"/>
              <a:t>要有明确的研究对象、鲜明的问题意识、合理的内容框架、具体的目标体系</a:t>
            </a:r>
            <a:r>
              <a:rPr lang="zh-CN" altLang="en-US" sz="2400" b="1" dirty="0" smtClean="0"/>
              <a:t>。</a:t>
            </a:r>
            <a:endParaRPr lang="zh-CN" altLang="en-US" sz="2400" b="1" dirty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抓住</a:t>
            </a:r>
            <a:r>
              <a:rPr lang="zh-CN" altLang="en-US" sz="2400" dirty="0"/>
              <a:t>选题关键词，体现问题意识，确定研究边界。</a:t>
            </a:r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总</a:t>
            </a:r>
            <a:r>
              <a:rPr lang="zh-CN" altLang="en-US" sz="2400" dirty="0"/>
              <a:t>框架及其各部分之间有逻辑严密，层次合理。</a:t>
            </a:r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每</a:t>
            </a:r>
            <a:r>
              <a:rPr lang="zh-CN" altLang="en-US" sz="2400" dirty="0"/>
              <a:t>一条目，建议先用一</a:t>
            </a:r>
            <a:r>
              <a:rPr lang="zh-CN" altLang="en-US" sz="2400" b="1" dirty="0"/>
              <a:t>主旨句</a:t>
            </a:r>
            <a:r>
              <a:rPr lang="zh-CN" altLang="en-US" sz="2400" dirty="0"/>
              <a:t>明确概括，再对其内容稍加阐述。</a:t>
            </a:r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建议</a:t>
            </a:r>
            <a:r>
              <a:rPr lang="zh-CN" altLang="en-US" sz="2400" dirty="0"/>
              <a:t>不要用教材章节目录的方式表述（这种表述更适合申报后期资助项目）。	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5BC6-1282-4254-968A-3D35BE174BA7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79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</a:rPr>
              <a:t>研究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内容举例 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2015732"/>
            <a:ext cx="9873918" cy="3450613"/>
          </a:xfrm>
        </p:spPr>
        <p:txBody>
          <a:bodyPr/>
          <a:lstStyle/>
          <a:p>
            <a:r>
              <a:rPr lang="zh-CN" altLang="en-US" dirty="0"/>
              <a:t>国家社科基金重点项目：供给侧结构性改革背景下企业并购的特征、经济效应与相关政策研究</a:t>
            </a:r>
            <a:endParaRPr lang="en-US" altLang="zh-CN" dirty="0"/>
          </a:p>
          <a:p>
            <a:r>
              <a:rPr lang="zh-CN" altLang="en-US" dirty="0"/>
              <a:t>国家社科基金一般项目：会计师事务所合并、组织形式变化与资本市场审计行为研究</a:t>
            </a:r>
            <a:endParaRPr lang="en-US" altLang="zh-CN" dirty="0"/>
          </a:p>
          <a:p>
            <a:r>
              <a:rPr lang="zh-CN" altLang="en-US" dirty="0"/>
              <a:t>中国博士后基金特别资助项目：</a:t>
            </a:r>
            <a:r>
              <a:rPr lang="zh-CN" altLang="zh-CN" dirty="0"/>
              <a:t>制度环境、内部控制的有效性与公司投资的期权价值</a:t>
            </a:r>
            <a:endParaRPr lang="en-US" altLang="zh-CN" dirty="0"/>
          </a:p>
          <a:p>
            <a:r>
              <a:rPr lang="zh-CN" altLang="en-US" dirty="0"/>
              <a:t>江苏软科学基金项目：</a:t>
            </a:r>
            <a:r>
              <a:rPr lang="zh-CN" altLang="zh-CN" dirty="0"/>
              <a:t>江苏参与“一带一路”国际科技合作的条件、路径与效果研究</a:t>
            </a: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CB0C-4A26-4C19-A0E8-5052A764EE77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9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思路方法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CN" altLang="en-US" sz="2400" dirty="0"/>
              <a:t>研究思路：定位准确，思路清晰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pPr>
              <a:buFont typeface="Wingdings" pitchFamily="2" charset="2"/>
              <a:buChar char="u"/>
            </a:pPr>
            <a:r>
              <a:rPr lang="zh-CN" altLang="en-US" sz="2400" dirty="0" smtClean="0"/>
              <a:t>“基础研究”</a:t>
            </a:r>
            <a:r>
              <a:rPr lang="zh-CN" altLang="en-US" sz="2400" dirty="0"/>
              <a:t>注重原创性和学术性；“应用研究”突出时效性和对策措施，有较强的决策参考价值；“综合研究”则在交叉研究方面下功夫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pPr>
              <a:buFont typeface="Wingdings" pitchFamily="2" charset="2"/>
              <a:buChar char="u"/>
            </a:pPr>
            <a:r>
              <a:rPr lang="zh-CN" altLang="en-US" sz="2400" dirty="0" smtClean="0"/>
              <a:t>可以</a:t>
            </a:r>
            <a:r>
              <a:rPr lang="zh-CN" altLang="en-US" sz="2400" dirty="0"/>
              <a:t>结合</a:t>
            </a:r>
            <a:r>
              <a:rPr lang="zh-CN" altLang="en-US" sz="2400" b="1" dirty="0"/>
              <a:t>图表</a:t>
            </a:r>
            <a:r>
              <a:rPr lang="zh-CN" altLang="en-US" sz="2400" dirty="0"/>
              <a:t>标示研究的逻辑路线或技术路线。	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9FBAB-059D-4420-9C24-66E61BCA8BE0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85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思路方法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方法</a:t>
            </a:r>
            <a:r>
              <a:rPr lang="zh-CN" altLang="en-US" sz="2400" dirty="0"/>
              <a:t>尽量具体、量化，拟定计划应凸现研究工作的科学性和可行性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根据</a:t>
            </a:r>
            <a:r>
              <a:rPr lang="zh-CN" altLang="en-US" sz="2400" dirty="0"/>
              <a:t>研究内容设计和采用精细适用的研究</a:t>
            </a:r>
            <a:r>
              <a:rPr lang="zh-CN" altLang="en-US" sz="2400" dirty="0" smtClean="0"/>
              <a:t>方法。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要</a:t>
            </a:r>
            <a:r>
              <a:rPr lang="zh-CN" altLang="en-US" sz="2400" dirty="0"/>
              <a:t>结合研究内容详述方法如何在本研究中</a:t>
            </a:r>
            <a:r>
              <a:rPr lang="zh-CN" altLang="en-US" sz="2400" dirty="0" smtClean="0"/>
              <a:t>使用，不要</a:t>
            </a:r>
            <a:r>
              <a:rPr lang="zh-CN" altLang="en-US" sz="2400" dirty="0"/>
              <a:t>堆砌罗列各种方法，或详细解释方法本身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研究思路、方法和计划必须具体但又有独特之处。</a:t>
            </a:r>
            <a:endParaRPr lang="en-US" altLang="zh-CN" sz="2400" dirty="0" smtClean="0"/>
          </a:p>
          <a:p>
            <a:pPr marL="0" indent="0">
              <a:buNone/>
            </a:pPr>
            <a:r>
              <a:rPr lang="zh-CN" altLang="en-US" sz="2400" dirty="0"/>
              <a:t>	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0778-5414-4034-B0BD-87DC8C6C9FE5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90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b="1" dirty="0" smtClean="0">
                <a:solidFill>
                  <a:srgbClr val="FF0000"/>
                </a:solidFill>
              </a:rPr>
              <a:t>创新之处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00226"/>
            <a:ext cx="9603275" cy="366612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dirty="0" smtClean="0"/>
              <a:t>新观点</a:t>
            </a:r>
            <a:endParaRPr lang="en-US" altLang="zh-CN" sz="2400" dirty="0" smtClean="0"/>
          </a:p>
          <a:p>
            <a:pPr>
              <a:buFont typeface="Wingdings" pitchFamily="2" charset="2"/>
              <a:buChar char="Ø"/>
            </a:pPr>
            <a:r>
              <a:rPr lang="zh-CN" altLang="en-US" sz="2400" dirty="0" smtClean="0"/>
              <a:t>新领域</a:t>
            </a:r>
            <a:endParaRPr lang="en-US" altLang="zh-CN" sz="2400" dirty="0" smtClean="0"/>
          </a:p>
          <a:p>
            <a:pPr>
              <a:buFont typeface="Wingdings" pitchFamily="2" charset="2"/>
              <a:buChar char="Ø"/>
            </a:pPr>
            <a:r>
              <a:rPr lang="zh-CN" altLang="en-US" sz="2400" dirty="0" smtClean="0"/>
              <a:t>新问题</a:t>
            </a:r>
            <a:endParaRPr lang="en-US" altLang="zh-CN" sz="2400" dirty="0" smtClean="0"/>
          </a:p>
          <a:p>
            <a:pPr>
              <a:buFont typeface="Wingdings" pitchFamily="2" charset="2"/>
              <a:buChar char="Ø"/>
            </a:pPr>
            <a:r>
              <a:rPr lang="zh-CN" altLang="en-US" sz="2400" dirty="0" smtClean="0"/>
              <a:t>新方法</a:t>
            </a:r>
            <a:endParaRPr lang="en-US" altLang="zh-CN" sz="2400" dirty="0" smtClean="0"/>
          </a:p>
          <a:p>
            <a:pPr>
              <a:buFont typeface="Wingdings" pitchFamily="2" charset="2"/>
              <a:buChar char="Ø"/>
            </a:pPr>
            <a:r>
              <a:rPr lang="zh-CN" altLang="en-US" sz="2400" dirty="0" smtClean="0"/>
              <a:t>新角度</a:t>
            </a:r>
            <a:endParaRPr lang="en-US" altLang="zh-CN" sz="2400" dirty="0" smtClean="0"/>
          </a:p>
          <a:p>
            <a:pPr>
              <a:buFont typeface="Wingdings" pitchFamily="2" charset="2"/>
              <a:buChar char="Ø"/>
            </a:pPr>
            <a:r>
              <a:rPr lang="zh-CN" altLang="en-US" sz="2400" dirty="0" smtClean="0"/>
              <a:t>新材料</a:t>
            </a:r>
            <a:endParaRPr lang="en-US" altLang="zh-CN" sz="2400" dirty="0" smtClean="0"/>
          </a:p>
          <a:p>
            <a:pPr>
              <a:buFont typeface="Wingdings" pitchFamily="2" charset="2"/>
              <a:buChar char="Ø"/>
            </a:pPr>
            <a:r>
              <a:rPr lang="zh-CN" altLang="en-US" sz="2400" dirty="0" smtClean="0"/>
              <a:t>新论证</a:t>
            </a:r>
            <a:endParaRPr lang="zh-CN" altLang="en-US" sz="2400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C3DA-0949-4A03-957B-BF6B6F9560BC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5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创新之处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要反复推敲，因为同一选题可能有多人申请，创新之处往往是比较的重要影响因子。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要有一个明确的小标题如“</a:t>
            </a:r>
            <a:r>
              <a:rPr lang="zh-CN" altLang="en-US" sz="2400" b="1" dirty="0" smtClean="0"/>
              <a:t>研究内容的创新”、“研究方法的创新</a:t>
            </a:r>
            <a:r>
              <a:rPr lang="zh-CN" altLang="en-US" sz="2400" b="1" dirty="0"/>
              <a:t>” 、</a:t>
            </a:r>
            <a:r>
              <a:rPr lang="zh-CN" altLang="en-US" sz="2400" b="1" dirty="0" smtClean="0"/>
              <a:t>“研究视角的创新” </a:t>
            </a:r>
            <a:r>
              <a:rPr lang="zh-CN" altLang="en-US" sz="2400" dirty="0" smtClean="0"/>
              <a:t>。</a:t>
            </a:r>
            <a:endParaRPr lang="zh-CN" altLang="en-US" sz="2400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4604-1E89-4F22-9F83-589B3284B102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32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CN" altLang="en-US" sz="2800" dirty="0" smtClean="0"/>
              <a:t>研究内容、思路方法、创新</a:t>
            </a:r>
            <a:r>
              <a:rPr lang="zh-CN" altLang="en-US" sz="2800" dirty="0"/>
              <a:t>之</a:t>
            </a:r>
            <a:r>
              <a:rPr lang="zh-CN" altLang="en-US" sz="2800" dirty="0" smtClean="0"/>
              <a:t>处一般是</a:t>
            </a:r>
            <a:r>
              <a:rPr lang="zh-CN" altLang="en-US" sz="2800" dirty="0"/>
              <a:t>课题论证主体部分，</a:t>
            </a:r>
            <a:r>
              <a:rPr lang="zh-CN" altLang="en-US" sz="2800" dirty="0" smtClean="0"/>
              <a:t>评价权重较高。 </a:t>
            </a:r>
            <a:r>
              <a:rPr lang="zh-CN" altLang="en-US" dirty="0"/>
              <a:t>	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895C-000E-4619-B636-DEEA71812F14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96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 smtClean="0">
                <a:solidFill>
                  <a:srgbClr val="FF0000"/>
                </a:solidFill>
              </a:rPr>
              <a:t>预期成果</a:t>
            </a:r>
            <a:r>
              <a:rPr lang="en-US" altLang="zh-CN" b="1" dirty="0" smtClean="0">
                <a:solidFill>
                  <a:srgbClr val="FF0000"/>
                </a:solidFill>
              </a:rPr>
              <a:t> </a:t>
            </a:r>
            <a:r>
              <a:rPr lang="en-US" altLang="zh-CN" b="1" dirty="0">
                <a:solidFill>
                  <a:srgbClr val="FF0000"/>
                </a:solidFill>
              </a:rPr>
              <a:t>	</a:t>
            </a:r>
            <a:br>
              <a:rPr lang="en-US" altLang="zh-CN" b="1" dirty="0">
                <a:solidFill>
                  <a:srgbClr val="FF0000"/>
                </a:solidFill>
              </a:rPr>
            </a:b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zh-CN" altLang="en-US" sz="2400" dirty="0"/>
              <a:t>成果形式主要有专著、论文集、研究报告，可以其中一种为最终成果申请鉴定和结</a:t>
            </a:r>
            <a:r>
              <a:rPr lang="zh-CN" altLang="en-US" sz="2400" dirty="0" smtClean="0"/>
              <a:t>项。论文集需要有与课题相关的论文发表。专著则对论文发表没有直接要求。</a:t>
            </a:r>
            <a:endParaRPr lang="en-US" altLang="zh-CN" sz="2400" dirty="0" smtClean="0"/>
          </a:p>
          <a:p>
            <a:pPr>
              <a:buFont typeface="Wingdings" pitchFamily="2" charset="2"/>
              <a:buChar char="ü"/>
            </a:pPr>
            <a:r>
              <a:rPr lang="zh-CN" altLang="en-US" sz="2400" dirty="0" smtClean="0"/>
              <a:t>其他</a:t>
            </a:r>
            <a:r>
              <a:rPr lang="zh-CN" altLang="en-US" sz="2400" dirty="0"/>
              <a:t>还有译著、工具书、电脑软件等（一般与专著、工具书、电脑软件等成果相配合）	</a:t>
            </a:r>
            <a:r>
              <a:rPr lang="zh-CN" altLang="en-US" sz="2400" dirty="0" smtClean="0"/>
              <a:t>。</a:t>
            </a:r>
            <a:endParaRPr lang="zh-CN" altLang="en-US" sz="2400" dirty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E6DE2-34F5-4830-BD88-027770C6DE78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3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参考</a:t>
            </a:r>
            <a:r>
              <a:rPr lang="zh-CN" altLang="en-US" b="1" dirty="0" smtClean="0">
                <a:solidFill>
                  <a:srgbClr val="FF0000"/>
                </a:solidFill>
              </a:rPr>
              <a:t>文献</a:t>
            </a:r>
            <a:r>
              <a:rPr lang="en-US" altLang="zh-CN" dirty="0"/>
              <a:t>	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2015732"/>
            <a:ext cx="9992709" cy="345061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u"/>
            </a:pPr>
            <a:r>
              <a:rPr lang="zh-CN" altLang="en-US" sz="2400" dirty="0" smtClean="0"/>
              <a:t>列出</a:t>
            </a:r>
            <a:r>
              <a:rPr lang="zh-CN" altLang="en-US" sz="2400" dirty="0"/>
              <a:t>（最直接）相关的、具权威代表性的国内外参考文献，尽量不</a:t>
            </a:r>
            <a:r>
              <a:rPr lang="zh-CN" altLang="en-US" sz="2400" dirty="0" smtClean="0"/>
              <a:t>遗漏，尤其是可能的评委的代表作。</a:t>
            </a:r>
            <a:endParaRPr lang="zh-CN" altLang="en-US" sz="2400" dirty="0"/>
          </a:p>
          <a:p>
            <a:pPr>
              <a:buFont typeface="Wingdings" pitchFamily="2" charset="2"/>
              <a:buChar char="u"/>
            </a:pPr>
            <a:r>
              <a:rPr lang="zh-CN" altLang="en-US" sz="2400" dirty="0" smtClean="0"/>
              <a:t>参考</a:t>
            </a:r>
            <a:r>
              <a:rPr lang="zh-CN" altLang="en-US" sz="2400" dirty="0"/>
              <a:t>文献篇数没有数量限制，请自行限制，选择最有份量的，既体现研究实力</a:t>
            </a:r>
            <a:r>
              <a:rPr lang="zh-CN" altLang="en-US" sz="2400" dirty="0" smtClean="0"/>
              <a:t>，又</a:t>
            </a:r>
            <a:r>
              <a:rPr lang="zh-CN" altLang="en-US" sz="2400" dirty="0"/>
              <a:t>避免占用太多</a:t>
            </a:r>
            <a:r>
              <a:rPr lang="zh-CN" altLang="en-US" sz="2400" dirty="0" smtClean="0"/>
              <a:t>字数，如国家社科一般</a:t>
            </a:r>
            <a:r>
              <a:rPr lang="en-US" altLang="zh-CN" sz="2400" dirty="0" smtClean="0"/>
              <a:t>15</a:t>
            </a:r>
            <a:r>
              <a:rPr lang="zh-CN" altLang="en-US" sz="2400" dirty="0" smtClean="0"/>
              <a:t>到</a:t>
            </a:r>
            <a:r>
              <a:rPr lang="en-US" altLang="zh-CN" sz="2400" dirty="0" smtClean="0"/>
              <a:t>20</a:t>
            </a:r>
            <a:r>
              <a:rPr lang="zh-CN" altLang="en-US" sz="2400" dirty="0" smtClean="0"/>
              <a:t>个左右就可以了。</a:t>
            </a:r>
            <a:endParaRPr lang="zh-CN" altLang="en-US" sz="2400" dirty="0"/>
          </a:p>
          <a:p>
            <a:pPr>
              <a:buFont typeface="Wingdings" pitchFamily="2" charset="2"/>
              <a:buChar char="u"/>
            </a:pPr>
            <a:r>
              <a:rPr lang="zh-CN" altLang="en-US" sz="2400" dirty="0" smtClean="0"/>
              <a:t>申请人</a:t>
            </a:r>
            <a:r>
              <a:rPr lang="zh-CN" altLang="en-US" sz="2400" dirty="0"/>
              <a:t>的前期成果不能列入参考文献。	</a:t>
            </a:r>
            <a:endParaRPr lang="en-US" altLang="zh-CN" sz="2400" dirty="0" smtClean="0"/>
          </a:p>
          <a:p>
            <a:pPr>
              <a:buFont typeface="Wingdings" pitchFamily="2" charset="2"/>
              <a:buChar char="u"/>
            </a:pPr>
            <a:r>
              <a:rPr lang="zh-CN" altLang="en-US" sz="2400" dirty="0" smtClean="0"/>
              <a:t>参考文献体现申请者的学术层次，当然也纠缠于复杂的学术关系，必须认真对待，不可随意，也不可有投机心理。</a:t>
            </a:r>
            <a:endParaRPr lang="zh-CN" altLang="en-US" sz="2400" dirty="0"/>
          </a:p>
          <a:p>
            <a:pPr>
              <a:buFont typeface="Wingdings" pitchFamily="2" charset="2"/>
              <a:buChar char="u"/>
            </a:pP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83BF8-5F5A-4E89-9C50-DE860B38D25D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87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目    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课题申报相关问题探讨</a:t>
            </a:r>
            <a:endParaRPr lang="en-US" altLang="zh-CN" sz="3600" dirty="0" smtClean="0"/>
          </a:p>
          <a:p>
            <a:r>
              <a:rPr lang="zh-CN" altLang="en-US" sz="3600" dirty="0" smtClean="0"/>
              <a:t>论文写作相关问题探讨</a:t>
            </a:r>
            <a:endParaRPr lang="en-US" altLang="zh-CN" sz="3600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6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 smtClean="0">
                <a:solidFill>
                  <a:srgbClr val="FF0000"/>
                </a:solidFill>
              </a:rPr>
              <a:t>学术简历与研究基础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要最大限度地呈现自己的优势。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如果优势不明显，可借助于团队成员的材料。</a:t>
            </a:r>
            <a:endParaRPr lang="zh-CN" altLang="en-US" sz="2400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C2CFA-5608-4424-A9FB-C3564CEF6106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53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 smtClean="0">
                <a:solidFill>
                  <a:srgbClr val="FF0000"/>
                </a:solidFill>
              </a:rPr>
              <a:t>其他要注意的问题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社科基金</a:t>
            </a:r>
            <a:r>
              <a:rPr lang="en-US" altLang="zh-CN" sz="2400" dirty="0" smtClean="0"/>
              <a:t>《</a:t>
            </a:r>
            <a:r>
              <a:rPr lang="zh-CN" altLang="en-US" sz="2400" dirty="0"/>
              <a:t>申请书</a:t>
            </a:r>
            <a:r>
              <a:rPr lang="en-US" altLang="zh-CN" sz="2400" dirty="0"/>
              <a:t>》</a:t>
            </a:r>
            <a:r>
              <a:rPr lang="zh-CN" altLang="en-US" sz="2400" dirty="0"/>
              <a:t>课题论证部分总字数不超过</a:t>
            </a:r>
            <a:r>
              <a:rPr lang="en-US" altLang="zh-CN" sz="2400" dirty="0"/>
              <a:t>7000</a:t>
            </a:r>
            <a:r>
              <a:rPr lang="zh-CN" altLang="en-US" sz="2400" dirty="0" smtClean="0"/>
              <a:t>字；自科基金申请书则较多，申请书可以达到</a:t>
            </a:r>
            <a:r>
              <a:rPr lang="en-US" altLang="zh-CN" sz="2400" dirty="0" smtClean="0"/>
              <a:t>40</a:t>
            </a:r>
            <a:r>
              <a:rPr lang="zh-CN" altLang="en-US" sz="2400" dirty="0" smtClean="0"/>
              <a:t>页左右。</a:t>
            </a:r>
            <a:endParaRPr lang="zh-CN" altLang="en-US" sz="2400" dirty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社科</a:t>
            </a:r>
            <a:r>
              <a:rPr lang="zh-CN" altLang="en-US" sz="2400" dirty="0"/>
              <a:t>基金项目通讯评审评价指标</a:t>
            </a:r>
            <a:r>
              <a:rPr lang="zh-CN" altLang="en-US" sz="2400" dirty="0" smtClean="0"/>
              <a:t>权重一般为：</a:t>
            </a:r>
            <a:r>
              <a:rPr lang="zh-CN" altLang="en-US" sz="2400" dirty="0"/>
              <a:t>选题</a:t>
            </a:r>
            <a:r>
              <a:rPr lang="en-US" altLang="zh-CN" sz="2400" dirty="0"/>
              <a:t>3</a:t>
            </a:r>
            <a:r>
              <a:rPr lang="zh-CN" altLang="en-US" sz="2400" dirty="0"/>
              <a:t>分、论证</a:t>
            </a:r>
            <a:r>
              <a:rPr lang="en-US" altLang="zh-CN" sz="2400" dirty="0"/>
              <a:t>5</a:t>
            </a:r>
            <a:r>
              <a:rPr lang="zh-CN" altLang="en-US" sz="2400" dirty="0"/>
              <a:t>分、研究基础</a:t>
            </a:r>
            <a:r>
              <a:rPr lang="en-US" altLang="zh-CN" sz="2400" dirty="0"/>
              <a:t>2</a:t>
            </a:r>
            <a:r>
              <a:rPr lang="zh-CN" altLang="en-US" sz="2400" dirty="0"/>
              <a:t>分。课题设计论证时请参考评价指标及其权重，以使主题鲜明，重点突出，逻辑清晰，层次分明，格式简洁。</a:t>
            </a:r>
            <a:r>
              <a:rPr lang="zh-CN" altLang="en-US" dirty="0"/>
              <a:t>	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0A15-FD14-48A6-9BF7-EF68AE8FD490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87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其他要注意的问题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/>
              <a:t>条理安排请</a:t>
            </a:r>
            <a:r>
              <a:rPr lang="zh-CN" altLang="en-US" sz="2400" dirty="0" smtClean="0"/>
              <a:t>按提纲</a:t>
            </a:r>
            <a:r>
              <a:rPr lang="zh-CN" altLang="en-US" sz="2400" dirty="0"/>
              <a:t>进行。考虑到各部分还须展开层次</a:t>
            </a:r>
            <a:r>
              <a:rPr lang="zh-CN" altLang="en-US" sz="2400" dirty="0" smtClean="0"/>
              <a:t>，可自行</a:t>
            </a:r>
            <a:r>
              <a:rPr lang="zh-CN" altLang="en-US" sz="2400" dirty="0"/>
              <a:t>安排序号层次，注意前后风格一致。可去掉原提示中的序号，直接用</a:t>
            </a:r>
            <a:r>
              <a:rPr lang="en-US" altLang="zh-CN" sz="2400" dirty="0"/>
              <a:t>[</a:t>
            </a:r>
            <a:r>
              <a:rPr lang="zh-CN" altLang="en-US" sz="2400" dirty="0"/>
              <a:t>选题依据</a:t>
            </a:r>
            <a:r>
              <a:rPr lang="en-US" altLang="zh-CN" sz="2400" dirty="0"/>
              <a:t>]</a:t>
            </a:r>
            <a:r>
              <a:rPr lang="zh-CN" altLang="en-US" sz="2400" dirty="0"/>
              <a:t>、</a:t>
            </a:r>
            <a:r>
              <a:rPr lang="en-US" altLang="zh-CN" sz="2400" dirty="0"/>
              <a:t>[</a:t>
            </a:r>
            <a:r>
              <a:rPr lang="zh-CN" altLang="en-US" sz="2400" dirty="0"/>
              <a:t>研究内容</a:t>
            </a:r>
            <a:r>
              <a:rPr lang="en-US" altLang="zh-CN" sz="2400" dirty="0"/>
              <a:t>]</a:t>
            </a:r>
            <a:r>
              <a:rPr lang="zh-CN" altLang="en-US" sz="2400" dirty="0"/>
              <a:t>等单列一行来分段，然后各部分根据需要使用</a:t>
            </a:r>
            <a:r>
              <a:rPr lang="zh-CN" altLang="en-US" sz="2400" dirty="0" smtClean="0"/>
              <a:t>序号；如</a:t>
            </a:r>
            <a:r>
              <a:rPr lang="zh-CN" altLang="en-US" sz="2400" dirty="0"/>
              <a:t>欲保留原提纲的序号，建议改</a:t>
            </a:r>
            <a:r>
              <a:rPr lang="en-US" altLang="zh-CN" sz="2400" dirty="0"/>
              <a:t>1</a:t>
            </a:r>
            <a:r>
              <a:rPr lang="zh-CN" altLang="en-US" sz="2400" dirty="0"/>
              <a:t>为一，以方便下面层次的序号编写。规范序号使用一般为：一、（一）</a:t>
            </a:r>
            <a:r>
              <a:rPr lang="en-US" altLang="zh-CN" sz="2400" dirty="0"/>
              <a:t>1.</a:t>
            </a:r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）。	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3627-0148-4F7F-9C0C-9DA3EBD46A6B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16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其他要注意的问题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/>
              <a:t>使用术语适当，不要出现病句、标点等低级</a:t>
            </a:r>
            <a:r>
              <a:rPr lang="zh-CN" altLang="en-US" sz="2400" dirty="0" smtClean="0"/>
              <a:t>错误，这体现了学术细节。</a:t>
            </a:r>
            <a:endParaRPr lang="zh-CN" altLang="en-US" sz="2400" dirty="0"/>
          </a:p>
          <a:p>
            <a:pPr>
              <a:buFont typeface="Wingdings" pitchFamily="2" charset="2"/>
              <a:buChar char="l"/>
            </a:pPr>
            <a:r>
              <a:rPr lang="zh-CN" altLang="en-US" sz="2400" dirty="0"/>
              <a:t>排版：建议宋体，小</a:t>
            </a:r>
            <a:r>
              <a:rPr lang="en-US" altLang="zh-CN" sz="2400" dirty="0"/>
              <a:t>4</a:t>
            </a:r>
            <a:r>
              <a:rPr lang="zh-CN" altLang="en-US" sz="2400" dirty="0"/>
              <a:t>或</a:t>
            </a:r>
            <a:r>
              <a:rPr lang="en-US" altLang="zh-CN" sz="2400" dirty="0"/>
              <a:t>5</a:t>
            </a:r>
            <a:r>
              <a:rPr lang="zh-CN" altLang="en-US" sz="2400" dirty="0"/>
              <a:t>号字，行距</a:t>
            </a:r>
            <a:r>
              <a:rPr lang="en-US" altLang="zh-CN" sz="2400" dirty="0"/>
              <a:t>1.2-1.5</a:t>
            </a:r>
            <a:r>
              <a:rPr lang="zh-CN" altLang="en-US" sz="2400" dirty="0"/>
              <a:t>。建议合理排版，不要因字体太小、行距过密而影响专家阅读评审。</a:t>
            </a:r>
          </a:p>
          <a:p>
            <a:pPr>
              <a:buFont typeface="Wingdings" pitchFamily="2" charset="2"/>
              <a:buChar char="l"/>
            </a:pPr>
            <a:r>
              <a:rPr lang="en-US" altLang="zh-CN" sz="2400" dirty="0"/>
              <a:t>《</a:t>
            </a:r>
            <a:r>
              <a:rPr lang="zh-CN" altLang="en-US" sz="2400" dirty="0"/>
              <a:t>活页</a:t>
            </a:r>
            <a:r>
              <a:rPr lang="en-US" altLang="zh-CN" sz="2400" dirty="0"/>
              <a:t>》</a:t>
            </a:r>
            <a:r>
              <a:rPr lang="zh-CN" altLang="en-US" sz="2400" dirty="0"/>
              <a:t>列</a:t>
            </a:r>
            <a:r>
              <a:rPr lang="en-US" altLang="zh-CN" sz="2400" dirty="0"/>
              <a:t>7</a:t>
            </a:r>
            <a:r>
              <a:rPr lang="zh-CN" altLang="en-US" sz="2400" dirty="0"/>
              <a:t>条提纲，申请书</a:t>
            </a:r>
            <a:r>
              <a:rPr lang="en-US" altLang="zh-CN" sz="2400" dirty="0"/>
              <a:t>6</a:t>
            </a:r>
            <a:r>
              <a:rPr lang="zh-CN" altLang="en-US" sz="2400" dirty="0"/>
              <a:t>条提纲。除“研究基础”外，本表与</a:t>
            </a:r>
            <a:r>
              <a:rPr lang="en-US" altLang="zh-CN" sz="2400" dirty="0"/>
              <a:t>《</a:t>
            </a:r>
            <a:r>
              <a:rPr lang="zh-CN" altLang="en-US" sz="2400" dirty="0"/>
              <a:t>活页</a:t>
            </a:r>
            <a:r>
              <a:rPr lang="en-US" altLang="zh-CN" sz="2400" dirty="0"/>
              <a:t>》</a:t>
            </a:r>
            <a:r>
              <a:rPr lang="zh-CN" altLang="en-US" sz="2400" dirty="0"/>
              <a:t>内容完全一致，但需隐去相关信息。	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817A-A813-4AFF-92B5-F20E1488620D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总结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课题既是资源又是荣誉。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需要长期思考和全身心投入。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耐心细致的推敲与修改。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要在申请书中尽量使用学术语言，体现学术气质，注重学术细节。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要做到“目中有人”。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不害怕失败，只有敢申报</a:t>
            </a:r>
            <a:r>
              <a:rPr lang="zh-CN" altLang="en-US" sz="2400" dirty="0"/>
              <a:t>多申报</a:t>
            </a:r>
            <a:r>
              <a:rPr lang="zh-CN" altLang="en-US" sz="2400" dirty="0" smtClean="0"/>
              <a:t>才有可能成功中标。</a:t>
            </a:r>
            <a:endParaRPr lang="zh-CN" altLang="en-US" sz="2400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113-AF51-437C-8BA6-740BDF326A59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7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论文写作相关</a:t>
            </a:r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问题探讨</a:t>
            </a:r>
            <a:endParaRPr lang="zh-CN" altLang="en-US" sz="40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论文的选题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论文的格式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论文的研究方法</a:t>
            </a:r>
            <a:endParaRPr lang="en-US" altLang="zh-CN" sz="2400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85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论文的选题</a:t>
            </a:r>
            <a:endParaRPr lang="zh-CN" altLang="en-US" sz="40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从实践中来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从文献中来</a:t>
            </a:r>
            <a:endParaRPr lang="en-US" altLang="zh-CN" sz="2800" dirty="0" smtClean="0"/>
          </a:p>
          <a:p>
            <a:pPr marL="0" indent="0">
              <a:buNone/>
            </a:pPr>
            <a:endParaRPr lang="en-US" altLang="zh-CN" sz="2800" dirty="0"/>
          </a:p>
          <a:p>
            <a:pPr marL="0" indent="0">
              <a:buNone/>
            </a:pPr>
            <a:r>
              <a:rPr lang="zh-CN" altLang="en-US" sz="2800" dirty="0" smtClean="0"/>
              <a:t>好的论文选题的标准：顶天立地</a:t>
            </a:r>
            <a:endParaRPr lang="en-US" altLang="zh-CN" sz="2800" dirty="0" smtClean="0"/>
          </a:p>
          <a:p>
            <a:pPr marL="0" indent="0">
              <a:buNone/>
            </a:pPr>
            <a:r>
              <a:rPr lang="zh-CN" altLang="en-US" sz="2800" dirty="0" smtClean="0"/>
              <a:t>论文的两种主要研究范式：实证研究和规范研究</a:t>
            </a:r>
            <a:endParaRPr lang="en-US" altLang="zh-CN" sz="2800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63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实证</a:t>
            </a:r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论文</a:t>
            </a:r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的</a:t>
            </a:r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格式</a:t>
            </a:r>
            <a:endParaRPr lang="zh-CN" altLang="en-US" sz="40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引言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文献综述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理论分析与研究假说的提出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研究设计 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实证结果与分析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结论与启示 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引言</a:t>
            </a:r>
            <a:endParaRPr lang="zh-CN" altLang="en-US" sz="40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研究背景和研究问题的提出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研究的主要内容和研究结论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研究的创新点</a:t>
            </a:r>
            <a:endParaRPr lang="en-US" altLang="zh-CN" sz="2800" dirty="0" smtClean="0"/>
          </a:p>
          <a:p>
            <a:pPr marL="0" indent="0">
              <a:buNone/>
            </a:pPr>
            <a:endParaRPr lang="en-US" altLang="zh-CN" sz="2800" dirty="0"/>
          </a:p>
          <a:p>
            <a:pPr marL="0" indent="0">
              <a:buNone/>
            </a:pPr>
            <a:r>
              <a:rPr lang="zh-CN" altLang="en-US" sz="2800" dirty="0" smtClean="0"/>
              <a:t>相当重要，往往是在投稿环节是否能进入下一步骤的主要考是因素。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98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文献综述</a:t>
            </a:r>
            <a:endParaRPr lang="zh-CN" altLang="en-US" sz="40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要有国内外文献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应是经典文献（权威期刊）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要有文献的评价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文献的评价与本文的主要研究内容有关联</a:t>
            </a:r>
            <a:endParaRPr lang="en-US" altLang="zh-CN" sz="2800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55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课题申报相关问题探讨</a:t>
            </a:r>
            <a:endParaRPr lang="zh-CN" altLang="en-US" sz="40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选题依据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研究内容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思路方法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创新之处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预期成果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 smtClean="0"/>
              <a:t>参考文献</a:t>
            </a:r>
            <a:endParaRPr lang="en-US" altLang="zh-CN" sz="24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400" dirty="0"/>
              <a:t>学术简历与研究基础</a:t>
            </a:r>
            <a:endParaRPr lang="en-US" altLang="zh-CN" sz="2400" dirty="0"/>
          </a:p>
          <a:p>
            <a:pPr>
              <a:buFont typeface="Wingdings" pitchFamily="2" charset="2"/>
              <a:buChar char="n"/>
            </a:pPr>
            <a:r>
              <a:rPr lang="zh-CN" altLang="en-US" sz="2400" dirty="0"/>
              <a:t>其他要注意的问题</a:t>
            </a:r>
            <a:endParaRPr lang="en-US" altLang="zh-CN" sz="2400" dirty="0"/>
          </a:p>
          <a:p>
            <a:endParaRPr lang="en-US" altLang="zh-CN" sz="2400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0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理论分析与研究假说的提出</a:t>
            </a:r>
            <a:endParaRPr lang="zh-CN" altLang="en-US" sz="40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要有层次和逻辑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最好有经典理论的支撑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交叉学科理论基础最好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要有文献的支持</a:t>
            </a:r>
            <a:endParaRPr lang="en-US" altLang="zh-CN" sz="2800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49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实证设计</a:t>
            </a:r>
            <a:endParaRPr lang="zh-CN" altLang="en-US" sz="40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模型的设定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变量的定义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数据来源</a:t>
            </a:r>
            <a:endParaRPr lang="en-US" altLang="zh-CN" sz="2800" dirty="0"/>
          </a:p>
          <a:p>
            <a:pPr>
              <a:buFont typeface="Wingdings" pitchFamily="2" charset="2"/>
              <a:buChar char="n"/>
            </a:pPr>
            <a:endParaRPr lang="en-US" altLang="zh-CN" sz="2800" dirty="0" smtClean="0"/>
          </a:p>
          <a:p>
            <a:pPr marL="0" indent="0">
              <a:buNone/>
            </a:pPr>
            <a:r>
              <a:rPr lang="zh-CN" altLang="en-US" sz="2800" dirty="0" smtClean="0"/>
              <a:t>要有经典文献的支持</a:t>
            </a:r>
            <a:endParaRPr lang="en-US" altLang="zh-CN" sz="2800" dirty="0" smtClean="0"/>
          </a:p>
          <a:p>
            <a:pPr marL="0" indent="0">
              <a:buNone/>
            </a:pPr>
            <a:r>
              <a:rPr lang="zh-CN" altLang="en-US" sz="2800" dirty="0" smtClean="0"/>
              <a:t>测试变量要有层次和结构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27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8717" y="4616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实证结果与分析</a:t>
            </a:r>
            <a:endParaRPr lang="zh-CN" altLang="en-US" sz="40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86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描述性统计 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相关性分析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分组检验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多元回归分析：</a:t>
            </a:r>
            <a:r>
              <a:rPr lang="en-US" altLang="zh-CN" sz="2800" dirty="0" smtClean="0"/>
              <a:t>DID</a:t>
            </a:r>
            <a:r>
              <a:rPr lang="zh-CN" altLang="en-US" sz="2800" dirty="0" smtClean="0"/>
              <a:t>、</a:t>
            </a:r>
            <a:r>
              <a:rPr lang="en-US" altLang="zh-CN" sz="2800" dirty="0" smtClean="0"/>
              <a:t>PSM</a:t>
            </a:r>
            <a:r>
              <a:rPr lang="zh-CN" altLang="en-US" sz="2800" dirty="0" smtClean="0"/>
              <a:t>、二阶段、工具变量等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sz="2800" dirty="0" smtClean="0"/>
              <a:t>稳健性检验</a:t>
            </a:r>
            <a:endParaRPr lang="en-US" altLang="zh-CN" sz="2800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11E3-A806-48BF-9571-046063615071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40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C97F8F4-36DB-4454-A8A0-34EAAF226A40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B53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 smtClean="0"/>
              <a:t>  </a:t>
            </a:r>
            <a:endParaRPr lang="zh-CN" altLang="en-US" dirty="0"/>
          </a:p>
        </p:txBody>
      </p:sp>
      <p:sp>
        <p:nvSpPr>
          <p:cNvPr id="104451" name="文本框 2">
            <a:extLst>
              <a:ext uri="{FF2B5EF4-FFF2-40B4-BE49-F238E27FC236}">
                <a16:creationId xmlns:a16="http://schemas.microsoft.com/office/drawing/2014/main" id="{57262A60-483A-480B-BB63-160ACA289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8138" y="2728913"/>
            <a:ext cx="3524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7200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 谢谢！</a:t>
            </a:r>
            <a:endParaRPr lang="zh-CN" altLang="en-US" sz="7200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D9E7D-91D0-4AB3-9246-75879F38B791}" type="datetime1">
              <a:rPr lang="en-US" altLang="zh-CN" smtClean="0"/>
              <a:t>6/2/2020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BBAD-8FB9-49DF-AAE2-11A181007D83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4"/>
          <p:cNvSpPr>
            <a:spLocks noGrp="1"/>
          </p:cNvSpPr>
          <p:nvPr>
            <p:ph type="title"/>
          </p:nvPr>
        </p:nvSpPr>
        <p:spPr>
          <a:xfrm>
            <a:off x="1294362" y="879624"/>
            <a:ext cx="9603275" cy="669776"/>
          </a:xfrm>
        </p:spPr>
        <p:txBody>
          <a:bodyPr>
            <a:noAutofit/>
          </a:bodyPr>
          <a:lstStyle/>
          <a:p>
            <a:pPr algn="ctr"/>
            <a:r>
              <a:rPr lang="zh-CN" altLang="en-US" sz="4000" b="1" dirty="0" smtClean="0">
                <a:solidFill>
                  <a:srgbClr val="FF0000"/>
                </a:solidFill>
              </a:rPr>
              <a:t>课题的选题</a:t>
            </a:r>
            <a:endParaRPr lang="en-US" altLang="zh-CN" sz="4000" b="1" dirty="0">
              <a:solidFill>
                <a:srgbClr val="FF0000"/>
              </a:solidFill>
            </a:endParaRPr>
          </a:p>
        </p:txBody>
      </p:sp>
      <p:sp>
        <p:nvSpPr>
          <p:cNvPr id="7" name="内容占位符 5"/>
          <p:cNvSpPr>
            <a:spLocks noGrp="1"/>
          </p:cNvSpPr>
          <p:nvPr>
            <p:ph idx="1"/>
          </p:nvPr>
        </p:nvSpPr>
        <p:spPr>
          <a:xfrm>
            <a:off x="463549" y="2272771"/>
            <a:ext cx="11264900" cy="3814520"/>
          </a:xfrm>
          <a:ln>
            <a:noFill/>
          </a:ln>
        </p:spPr>
        <p:txBody>
          <a:bodyPr>
            <a:normAutofit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zh-CN" altLang="en-US" sz="3200" dirty="0" smtClean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要结合国家的重大战略</a:t>
            </a:r>
            <a:r>
              <a:rPr lang="zh-CN" altLang="en-US" sz="3200" dirty="0" smtClean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需求：关注国家重大政策</a:t>
            </a:r>
            <a:endParaRPr lang="en-US" altLang="zh-CN" sz="3200" dirty="0" smtClean="0">
              <a:latin typeface="Times New Roman" panose="02020603050405020304" pitchFamily="18" charset="0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zh-CN" altLang="en-US" sz="3200" dirty="0" smtClean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要结合学术研究</a:t>
            </a:r>
            <a:r>
              <a:rPr lang="zh-CN" altLang="en-US" sz="3200" dirty="0" smtClean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前沿：关注最新的国内外顶级期刊</a:t>
            </a:r>
            <a:endParaRPr lang="en-US" altLang="zh-CN" sz="3200" dirty="0" smtClean="0">
              <a:latin typeface="Times New Roman" panose="02020603050405020304" pitchFamily="18" charset="0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zh-CN" altLang="en-US" sz="3200" dirty="0" smtClean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要结合个人的学术积累与学术发展规划</a:t>
            </a:r>
            <a:r>
              <a:rPr lang="zh-CN" altLang="en-US" sz="3200" dirty="0" smtClean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3200" dirty="0" smtClean="0">
              <a:latin typeface="Times New Roman" panose="02020603050405020304" pitchFamily="18" charset="0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en-US" altLang="zh-CN" sz="3200" dirty="0">
              <a:latin typeface="Times New Roman" panose="02020603050405020304" pitchFamily="18" charset="0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FFFF00"/>
              </a:buClr>
              <a:buNone/>
            </a:pPr>
            <a:r>
              <a:rPr lang="zh-CN" altLang="en-US" sz="3200" dirty="0" smtClean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最佳形式：顶天立地（既有理论价值又有实践意义）</a:t>
            </a:r>
            <a:endParaRPr lang="zh-CN" altLang="en-US" sz="3200" dirty="0">
              <a:latin typeface="Times New Roman" panose="02020603050405020304" pitchFamily="18" charset="0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145E7-A310-45D8-AD07-8AE3A48B2B54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35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选题的思路：从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话题到标题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话题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问题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主题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标题</a:t>
            </a:r>
            <a:endParaRPr lang="zh-CN" altLang="en-US" sz="2400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ED24-3BB0-4E51-9FD3-F5EE178E3277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8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几个例子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CN" altLang="en-US" sz="2800" dirty="0" smtClean="0"/>
              <a:t>国家社科基金重点项目：供给侧结构性改革背景下企业并购的特征、经济效应与相关政策研究</a:t>
            </a:r>
            <a:endParaRPr lang="en-US" altLang="zh-CN" sz="2800" dirty="0" smtClean="0"/>
          </a:p>
          <a:p>
            <a:r>
              <a:rPr lang="zh-CN" altLang="en-US" sz="2800" dirty="0"/>
              <a:t>国家社科</a:t>
            </a:r>
            <a:r>
              <a:rPr lang="zh-CN" altLang="en-US" sz="2800" dirty="0" smtClean="0"/>
              <a:t>基金一般项目：会计师事务所合并、组织形式变化与资本市场审计行为研究</a:t>
            </a:r>
            <a:endParaRPr lang="en-US" altLang="zh-CN" sz="2800" dirty="0" smtClean="0"/>
          </a:p>
          <a:p>
            <a:r>
              <a:rPr lang="zh-CN" altLang="en-US" sz="2800" dirty="0" smtClean="0"/>
              <a:t>中国博士后基金特别资助项目：</a:t>
            </a:r>
            <a:r>
              <a:rPr lang="zh-CN" altLang="zh-CN" sz="2800" dirty="0"/>
              <a:t>制度环境、内部控制的有效性与公司投资的期权价值</a:t>
            </a:r>
            <a:endParaRPr lang="en-US" altLang="zh-CN" sz="2800" dirty="0"/>
          </a:p>
          <a:p>
            <a:r>
              <a:rPr lang="zh-CN" altLang="en-US" sz="2800" dirty="0"/>
              <a:t>江苏软科学基金项目：</a:t>
            </a:r>
            <a:r>
              <a:rPr lang="zh-CN" altLang="zh-CN" sz="2800" dirty="0"/>
              <a:t>江苏参与“一带一路”国际科技合作的条件、路径与效果研究</a:t>
            </a:r>
            <a:endParaRPr lang="zh-CN" altLang="en-US" sz="2800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CB0C-4A26-4C19-A0E8-5052A764EE77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44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标  题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一个标题，一半成功。 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准确</a:t>
            </a:r>
            <a:r>
              <a:rPr lang="zh-CN" altLang="en-US" sz="2400" dirty="0"/>
              <a:t>、简明反映研究</a:t>
            </a:r>
            <a:r>
              <a:rPr lang="zh-CN" altLang="en-US" sz="2400" dirty="0" smtClean="0"/>
              <a:t>内容。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一般</a:t>
            </a:r>
            <a:r>
              <a:rPr lang="zh-CN" altLang="en-US" sz="2400" dirty="0"/>
              <a:t>不加</a:t>
            </a:r>
            <a:r>
              <a:rPr lang="zh-CN" altLang="en-US" sz="2400" dirty="0" smtClean="0"/>
              <a:t>副标题，不用“：”号。。</a:t>
            </a:r>
            <a:endParaRPr lang="zh-CN" altLang="en-US" sz="2400" dirty="0"/>
          </a:p>
          <a:p>
            <a:pPr>
              <a:buFont typeface="Wingdings" pitchFamily="2" charset="2"/>
              <a:buChar char="l"/>
            </a:pPr>
            <a:r>
              <a:rPr lang="zh-CN" altLang="en-US" sz="2400" dirty="0"/>
              <a:t>不超过</a:t>
            </a:r>
            <a:r>
              <a:rPr lang="en-US" altLang="zh-CN" sz="2400" dirty="0"/>
              <a:t>40</a:t>
            </a:r>
            <a:r>
              <a:rPr lang="zh-CN" altLang="en-US" sz="2400" dirty="0" smtClean="0"/>
              <a:t>字。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不用“与”字，不用虚词。</a:t>
            </a:r>
            <a:r>
              <a:rPr lang="zh-CN" altLang="en-US" sz="2400" dirty="0"/>
              <a:t>	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EAFC-133B-4AAA-808A-3ACD9A10A178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89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文献综述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2015732"/>
            <a:ext cx="9949846" cy="3870718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2400" dirty="0"/>
              <a:t>该部分内容将展示申请人对所申报课题的熟悉程度、研究深度、驾驭能力和独到见解。要予以充分重视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撰写</a:t>
            </a:r>
            <a:r>
              <a:rPr lang="zh-CN" altLang="en-US" sz="2400" dirty="0"/>
              <a:t>时请注意正面介绍为主，有述有评，以评代述（评述结合，以评为主）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梳理</a:t>
            </a:r>
            <a:r>
              <a:rPr lang="zh-CN" altLang="en-US" sz="2400" dirty="0"/>
              <a:t>相关研究学术史及研究动态要全面、系统、深入，尽可能引用一流（知名）专家、一流（</a:t>
            </a:r>
            <a:r>
              <a:rPr lang="zh-CN" altLang="en-US" sz="2400" dirty="0" smtClean="0"/>
              <a:t>权威）杂志的近期成果，尽量避免将低水平的论著列入综述，以体现申请者的学术品味与学术层次。</a:t>
            </a:r>
            <a:endParaRPr lang="en-US" altLang="zh-CN" sz="2400" dirty="0" smtClean="0"/>
          </a:p>
          <a:p>
            <a:pPr>
              <a:buFont typeface="Wingdings" pitchFamily="2" charset="2"/>
              <a:buChar char="l"/>
            </a:pPr>
            <a:r>
              <a:rPr lang="zh-CN" altLang="en-US" sz="2400" dirty="0" smtClean="0"/>
              <a:t>文献的述评要与后面的创新及研究内容形成对应的关系。以往文献的不足正是本课题的研究内容和创新之处。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96E7-6120-446C-86C4-465A1149B7DF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0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研究意义和价值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1358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dirty="0"/>
              <a:t>学术</a:t>
            </a:r>
            <a:r>
              <a:rPr lang="zh-CN" altLang="en-US" dirty="0" smtClean="0"/>
              <a:t>价值和应用价值。</a:t>
            </a:r>
            <a:endParaRPr lang="en-US" altLang="zh-CN" dirty="0" smtClean="0"/>
          </a:p>
          <a:p>
            <a:pPr>
              <a:buFont typeface="Wingdings" pitchFamily="2" charset="2"/>
              <a:buChar char="l"/>
            </a:pPr>
            <a:r>
              <a:rPr lang="zh-CN" altLang="en-US" dirty="0" smtClean="0"/>
              <a:t>一定</a:t>
            </a:r>
            <a:r>
              <a:rPr lang="zh-CN" altLang="en-US" dirty="0"/>
              <a:t>要有建立在实质性研究基础之上的深刻分析评论和独到见解，要提出自己对该学术领域研究现状的评价和判断，敢于亮出观点，充分展示自己对所申报课题的密切关注、熟悉程度、研究积累和独到见解。</a:t>
            </a:r>
          </a:p>
          <a:p>
            <a:pPr>
              <a:buFont typeface="Wingdings" pitchFamily="2" charset="2"/>
              <a:buChar char="l"/>
            </a:pPr>
            <a:r>
              <a:rPr lang="zh-CN" altLang="en-US" dirty="0"/>
              <a:t>只有对所申报课题相关研究成果及其得失有客观、全面、系统的梳理和准确、深入的分析，申报人的研究才有可能高于国内外该领域学术研究的水平，或弥补缺失，或有所创新，方有可能被立项。</a:t>
            </a:r>
          </a:p>
          <a:p>
            <a:pPr>
              <a:buFont typeface="Wingdings" pitchFamily="2" charset="2"/>
              <a:buChar char="l"/>
            </a:pPr>
            <a:r>
              <a:rPr lang="zh-CN" altLang="en-US" dirty="0"/>
              <a:t>忌空泛自我评价，注意措辞</a:t>
            </a:r>
            <a:r>
              <a:rPr lang="zh-CN" altLang="en-US" dirty="0" smtClean="0"/>
              <a:t>，慎</a:t>
            </a:r>
            <a:r>
              <a:rPr lang="zh-CN" altLang="en-US" dirty="0"/>
              <a:t>用“填补空白、原创第一”等语句。	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60DE7-2843-472D-8A5C-AE26A83B701C}" type="datetime1">
              <a:rPr lang="en-US" altLang="zh-CN" smtClean="0"/>
              <a:t>6/2/2020</a:t>
            </a:fld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60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EDA41B8-4DD8-484E-A498-8AAF89A1BDA7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Ghjzkg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oY85I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GhjzkiQtduluAIAAFMKAAAhAAAAdW5pdmVyc2FsL2ZsYXNoX3NraW5fc2V0dGluZ3MueG1slVZtb9owEP6+X4HYd9K90kkpEqVMqtSt1Vr1u5MciYVjR7ZDx7+fz7EbGwhknCrhu+fxne+NpmpL+eLDZJLmggn5DFpTXirUeN2EFjfTrNVa8FkuuAauZ1zImrDp4uNP+0kTi7zEEjuQYzkbkkPvZm4/YyjOx7c5yhAhF3VD+P5BlGKWkXxbStHy4mJo1b4BySjfGuTVj/lqPeiAUaXvNdRRTOtrlHGURoJSgCF9X6NcZDGSAfOeruxnJKd3df71B7QdVVRb2vITyhCtISXESb5eogzjubk9rsoc5TxBw19toF8+owxCGdmDjC+/+4oyyBBN2/xPjzRSlJjQmHO+iO8cJkhhxg+jukK5SMAHoaOLVXDpsW+9C0Duazj3KY6rFOwJ83qwELDoGYOFli2kiT91NlWJt8dWm/mAxYYwZQChqgc9maCfSKv8NbGux/2BN8qLAOQUPeJVsLaGVRdvAIz1PX61urWrIozvXRcEKGHnlEGEvbJH/jZpPUIGyh75zGgBj5ztj+CHlo7jS3xLXDHPZ99YgRNz9PnyJ29FTw84uCpw7RQeU4sCFgrDeaE1YNXSxOq6kJKjmFJOdrQkmgr+C3HZ3j5GpcmBwXXa6b5KNdUMTrWbjdEs6bBe9hx3o7PG7dj9KPSP684TbXb4zZRoTfKqNj9KajpxPDMkJjHT5DQDt6SBg7znGxFwrO8hUk3kFuSLEGysGy40qLHXi260huBpEuQgTU5nOXWXnEo/b+sM5NpUjYLyWY6VHbCiZcXMn36l8AbFAWPA2lF1Ze7jhL73ZaBwTQBE5pXv2u7QWeqWacpgB372A4V98tDbUmW6dKjhlvoBNjpsOacZ1ZNuVfS9Eq+QQH8C/2rCii4+sIxoe00yZV8WTb5fwn0s0Vr22wybL1xk9ux6KbrY2I8zaJT4z+Q/UEsDBBQAAgAIAGhjzkgqlg9n/gIAAJcLAAAmAAAAdW5pdmVyc2FsL2h0bWxfcHVibGlzaGluZ19zZXR0aW5ncy54bWzNlm9PGjEYwN/zKZouvpRT56YjdxgjGIlOiLBNX5lyLVxjr721PfB8tU+zD7ZPsqdXQIiOnUaWhRDo0z6/51/7tOHRfSrQhGnDlYzwbn0HIyZjRbkcR/jL4HT7ECNjiaREKMkiLBVGR81amOVDwU3SZ9bCUoMAI00jsxFOrM0aQTCdTuvcZNrNKpFb4Jt6rNIg08wwaZkOMkEK+LFFxgyeESoA4JsqOVNr1moIhZ70WdFcMMQpeC65C4qIM5sKHPhVQxLfjbXKJT1RQmmkx8MIvzs8dp/5Gk9q8ZRJlxLTBKET2wahlDsniOjzB4YSxscJeHuwj9GUU5tEeG/fUWB18JRSsn3kxFFOFKRA2hk+ZZZQYokfenuW3VszF3gRLSRJeTyAGeTCj3BrcHt202tfXXQuz28H3e7FoNPzTpQ6wSonDFYNheCQynXMFnZCYi2JE/AbdEZEGBYGy6L5spGSK865MRoqAakvtTAagaeiiPCx5kRgxC0RPF7MWqLHzJ5yATE43d36SFr8CPTxxgnRhi0bms8Yl8W4+U3lgqJC5UjwO4asQhBRnsK/hKHldKORVmkpFcRYZASnDE04mzJ6VGZpBvyToRswkeagCZsvE8x6C99z/oCGbKQ0cBmZwFYFOTeeX38ROCPGPELJ3Met/kWn1b7tXLba11suQEInRMYvhEMJWZrZjfBJgaSycz1IR0xyw8qiUE7LuSqx1V9fBsPTXPgyv3UxltAbLMlmrLykMH/1oLLZhEzKg+gOV4mGI8ihJJ4JEzEcdy5zVhUYE4mUFAUiMTQq4471hKvcgMQfYI82r/fQ6yMuy9EYbg6wqCnTlZA7u3vv9z98PDj81KgHv3783F6rNGvhPUGcOd/DT9Y28UUjf9oNw8D1zufbsNX5v+rCvav21yqZumxfDyoVqd2vhOtWWdU9r7Lqyl8bvaUro5IL0GbG/thAoxE85ZbRt9w0ryj8+vvXb4s3KvwGo1i7ff/fIPxo8dxaeV+FwbMPwBrIVx/TzdpvUEsDBBQAAgAIAGhjzkihT/+0mQEAAB0GAAAfAAAAdW5pdmVyc2FsL2h0bWxfc2tpbl9zZXR0aW5ncy5qc42Uy27CMBBF93xF5G4rRJ/Q7lChUiUWlcqu6sIJQ4hwbMt2UlLEvzdjXrHjlHo28c3JHc9Enm0vqhdJSPQcbe2z3b+7e6sBakYVcO3qrEPPUSeaZQuYZzmwjAPxkPL46UnenYmQMeHWNK4+0FY3/IjAN0vKdBOXAQsV0HRAKwPad0DbhBL/OJUdqtpX1GhzXBgjeD8R3AA3fS5UTi1Drl7tahbowaIEdQFd0gQc06FdXeTZ8WGI0eQSkUvKq5lIRT+myTpVouCLrvyrSoKqf/h6Dwyehi9Tx45l2rwZyP3E0xFGNykVaA2HvI9TjCDMaAys4Tuw6w/UMW4X5NFlpjNzpMc3GE1a0hRaXRqNMVyM116tbg4x2pyBjdkTd7cYDsFoBaplNbnHcEAhC/mPHyiVSLEjLbTd8xPKBF1kPD2kHmAEOTws2nZ171yoPf6EOFdIeFdoFbp9edfk8MHQvTfBq6u9vLOQHQuJPJBDBDTZNYOsoXMY488R3H9GhBpDk1Vej4d6NNZtoGoNai4Eq0//demcfq7e7hdQSwMEFAACAAgAWmfOSD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WmfOSFHldcZvAAAAdgAAABwAAAB1bml2ZXJzYWwvbG9jYWxfc2V0dGluZ3MueG1sDcyxDoJADIDhnadouoO6OXAwmLipg/AADVfIJb3WcI2Rt/e2f/jy9+MvC3x5L8k04KU7I7AuFpNuAefp3l4RipNGElMOqIYwDk0vtpC82b3CAh+hg/eJcw3nJ+Uqb6bO6vBSOaCFR32uiSOehuYP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FpnzkjJGH6LcgEAAPsCAAApAAAAdW5pdmVyc2FsL3NraW5fY3VzdG9taXphdGlvbl9zZXR0aW5ncy54bWyNUttqGzEQfc9XiPyAJY1uC1uDblsMwSnEEPpUtl61LE20ZaXQEPTx1SYxjhuXVvM0c86cYUanTT/GaB9Snu7Hpz6PU7wJOY/xe1pfINTup7tp/jSHFHJaHSu3YxymX5v4bVpqtZpyH4d+HuyCpjVG3fNDSmrlVM2YYRRJ5qlXyHluK9aAa8BWzFFi29UfEi+6c9iHmM+rtqsT9H3DJqYw500cwuMaTtlvodMNPs79MFZeWgu2RDlMLY4tgRjhkvtCNQAIZLkjDhcpG6kJ8phxDMUoChQQ4Zw0ohBJOdSsa0RVYb4RiEnGqCvU09qNtDaO2iKhIUTXaV41tnSdkRgjQggwV7iAzmBU2VA1NKjlgODAgCjaaKIAdbYzHSveeWE5UtQLjAszBjA+Hve43dtzHav/vc7hnP8QPPsFZ9HFW6sz5mr3D/Ncybtw//OuzwF97VPYDB8u7fV257e7L9fbq8+Xr9589vGBuRi2bv5Xf/8GUEsDBBQAAgAIAFpnzkgM1XO42g4AAKcbAAAXAAAAdW5pdmVyc2FsL3VuaXZlcnNhbC5wbmftV/lXk1e3fqktWhWH1XpFAsShX1uRglEBmYIIFl01QCSVgoRQUSlTkCEJUwItXxVRSEcGEdBoA2FIjJEpgUSqkLYRohKIEAPaFJCMQkxCJnJf8OvqXXet+xdcfnhX3v3kPec8Z+/n7LP3pcjwMIe1TmsBAHA4djT0BACs2gIAb5WusQcR+x/Eu8Afu+wTYYcB+pDzLGi8nRSMCAYAJnmd5ct3QPvd80djsgFgw/2lx46f0XQGACABx0KDUbnxKimi5YOpbfwXxuNGgAR02m3tQ5z/iNLy8QcJpTvlh1GbHhR/QP/pbVjX5s05NyjfXC/dvqMJ8t6O72rqNE9+J/7AD4jKNihsd/c39q71GKqhN9PVftIRIaNFWPNZS7Lpz8ueJxuI+jH5jxFwX+2Li9C3AMDyaM3IuhEH7esQlEUGtX0VDW7ji2aS43AMKo5b2I3eBAAJdfJSVtOCScGQLPHvoNV3oRouyc+Bo9OiAjNnGUXWVP/3wO9q5Zc+k64HgGL0JdA923e6ga+lTeCQnRTw29LSFXAFXAFXwBVwBVwBV8AVcAVcAf8fglVcy7wA7Jru3QgFO4pNm8HXQ6Eo8J/NSDsACP2/Qd+P3ehx3XfyZ3+pOhkBN/4l71sNjZNmCwN9rrHROLMcP6pSqVcDgGIwkYvtwSFFKk/Pnle/xst+je0Y3aYgiIkgFDTdlatpWrBohdE8qypDAim42Sw51cnhBAFAnGI4Iqj3y8mAcFHXbfUpQkNS+8MjEK2aQqJyntmIKpctQrg5rWBVRg6OwzH/mL9onBHmaCtJ2trJVpDPj6keRdpBn+iIgLkHNUGLc2Txw5lc+MLzEqjeKvDkFY70GGdOCAa153T7IQKrtsHWkzLRVShuULD5v+WlJUqyNga+fjRgrrk6qfIjb6WFCD9luwCSkVrmTGYaG2l9sbHoK42htXJ2NPAdHStQ4/PMUFF2OTZtmUtT35iQpGexvo71KZrtkGA503fW/sDusb89NV2bATez4ypkTUQMDGm20Dlq0w73lOdw0n9NVZ7CxkD+3R5PbMOldsMYrlu9Ihl5MnOeNNzg6EtOT4ulq1PRRYGVqYs9E3m++m1DbDV6QwV29T28buDBTTJ83BUTfowwmST1a7xFGpgxfiiaQD6WNl2mcIIuNgd/4aCWpzo8YZ8957VdZV+oG3od8F2LYnzK9NsIqWH1S50H8dtQIs85N/rQqLCZy9jkHMTa/K/E7vyAK/ujvY42CN2e5Qwj0qvXK1x3XcTeVN9fIA1n4Rr4MuMXyLnEay+eTaXdktjdRtfNKSv2NFI5Gha2LioqSKHmQg+jnL8qPH5GvKYpeDZgbxy/pgwaYT1eGcRxKhSLzypHDDL3ww4W/nWu/UxizT7XjV4JmHpcU1GGaYxecMWZXW7iujZKKiGZMAx+osJIt0RKXnYEZvsD3i3CcQL/pyiR1BbTOUSjicu0Juta5GanVT3YidaJd+snd6tFh/A9kKE5XBBn8xaBHR7cYHUV07KXzjpFklwnShM/kA7QBekc4iW1MXe9tAP0Hf9ResFoWzZo2I3SyL9em9cg3XHmBBAqkydGSq2TVU1ryu3ifTI6nEWDKdtjtO/0k1vMY2hh00s6r7RMipPU4xTOIZ0qkBN7NqLIFMWxeLDTV7Vm/8Grfjar72s9NYMaaRhU6fvgoUe+Wv+KnRdCvHVWum/L+7oYvZr12jma+O/kDd1Ggpt8fm5z4z5beH9rJRQKdZMZXOR3MtH3qZO0p68dj3UyFVlif7f6vOmakYtQUpdpQUbe6HqU8M/64T7/CkaCS+dM5Cva9Aez/mBb9ypGfc9qeg3xHCgeJ6Wc9lX5eT6WNog8kMi+2+oI3OghnOUb5W1nZaZze0Pq+UCSt47l+CKyRG/qRr0ufwX5HonhPy+Ib6QnubaKD5Hik3xvN6SDUbpTnh+nzj5Fj0YF6J8mtvBsVo2toMNGyJ/6OXr8bOdsR6BidOycNJ1G4/TkLDF0bwwx9LVKvO89Ydp2SsubJVuXBHOS/PVfnqvLyiIdHg0kpNdNhUVcmGM2/pIu5htpRDTU023XzoEep9/IeTh8QhzcRtGvqWA+s7AgdpFVYjFiFciSUFUV0okU+x4+WyW5szvthFTLFNkp56cEtgIqY4irGUL1LPx5OUkrn0d4Fi4HXCHCyztEokEMIW+ZZkw4pnCuP+Y8TqBuBvmdmJ9JVDh894ufNmBanCoIYFTMRATqRF78zryaGBcDH5eTlKFgp8QT0UMS6vIu0sHpiNc8IZ1MdZiVs/REaVNtIwYtyR3Xi8vrhQ8q3F3ueF74y7An9J3zOSDDK8EFCNx2ZeVuHbMpL98gJUjsCJ2qsSwjTl4cV2KCDWoHeHxx+LKmquXcchr2PrV0nAqya4V/NukShG/HOq1S+NXTa+VPuap8OY4yTU6cn68+OJRDtjPD2VbYkvePa+9x4yenBdNi7hRKq9C1UY1e19+6SWUGeSNq4yMImS810aVrn79kzyT2Ru2nOh0lCNYrqFNfsyT6tHh88vDdOOzi+LKLaMk963w0tfl9AQfcQX2thxJfIwuUT8MQiddPuX04LfgU9ZCvWFucWZn/4BBCq3Mv94mbZgHtWATu2rUq6eedEeekfpIrNPVkVxoadcVYxwyXavIdHJHtVxqZRT4qTogo8abko9o3ZGQHzZGrJxAl03Pqh9Xye7GrJWo0DSthTc2zEMPVk0TVGz1FKMT+n+MwghvQEnmHw95rfExBc7LvdZekjXKzh9sfCgaPhDc6fiW+m5wQMNHbsOr02w/nF7pbsA0P2biOmsbMho2XyvbpZV+QujcKmBSKK0QKHwPvvDBxIJSP8nSXWr5cPBiJqJ34Xr7kgW3eiESSoX14KVcM07Y+Dimh5EjsHdmyAW5KsyzLASso/TY/5Na0sGTC6f2qqX2yfHay61EyCyLrOmgv5fvVStpYCAQOo+gYsbb43Bs90p8Ve6FvDe3q9H4oK/HIkVn97x9STpcsXYotk7ZFQ9LG0hj0SS0bV5yKE/JhOE3Pw5TFhV/aYTjBz6AvsHVfDh+YJmD8lxXNaU6MJOQ1gvJ45OKjB7XBOxNg37trTUpzH76urZ6cJJt3chZOszbt+lSe2nZquIMsxD5R/QiKy9trROVq4Khn2E3VmqQY7u/eRUratFBrj5yDCpLFeZfUizlujvK+/Jk6At2VtPBiREYOIv282jU3AWdWdTZ8sssjgaM2HqROBefUzZ0+EeXDW47O+loqjGd+I56xI725o+seziv72axtYJa9oF2YZKVeFaKufK3da98rc7gFuxfvak4d997rqnkmzjxf+DrZuPUH/eP/MCw3w4buinmpTuZzloJ4xv6i411Uo+HYBWaR0N9NzgQ/Q4T2/8pb1DFGGCRdC+t802q5X0SQ9fXYvva0tmH01lcYqTbTGSWue4J2auxWpP7DcSpL+59T5i379ibV112eai3oLpwF9dSjH09VMROhXulOjzxuUq7IjPOMINW+vfXCXKXJxAx/o2nRATW/kHqDSqSctvRVxOIraFO1R/llZflpOeYz7yGZkUk7SVYFpnPHY9rZ1Do1u9gmrydrMQevYtL8dHGQKEP44PL1M7xNc6s8ud5nMZCLZ6cL2Tg8TMPKz6QVkbe2Yo1YCcD6qKHwTiBJ2UxFrBr3cBsIq0pxWqW6Ks89KW4/MLpHtv4IglM/G98ogS4lpJSrGVqLqf1KmRG+YYtDe1EK5icTd3SbocA4MA4Dtf6edPHpp6jj8qDFZrLX4OPbl09l9OJ0VTzLWd2iWZPdZzEKi+DmaohixI5ewFXeLIBXGl0acV8ihUzYeTqjlrSDIdG3nkqq84skq/BaMTr+DWmvi/0BOAFeYl+N7s6aeo7J8fCqlh7oYoi/i6VWoLVTXkfpAj6Tx8UkxTPsx2TzsOdwVGfQsiNVsWqyyRGFhg/tE1kyoZUpNeMf6azziLuZgTr2QQ+I2ceh9YbrOl31Sz3fm3L6BK8YzQuBrQ6hQdWQjJ5MKhczxLMtmqN5ZqlmPHiPDxe7fXCEPSOAg9mNVvLCsUuM0twTZac5NnzkEhU4yVZsW6bsTStJdWnl5HnhqqqWzxVRxI0Jl2aBOq0cktlaukrZRDCZ+uKW71BPfKaU8mf+S7VQWeGvPlhAyNpwofnB1Pa7HrVVtOFQ3kK/Jz2m4vINSGh2u9p4hwyeDJE/QqZtV1DXkjPHc39cXiLx5fKxGNn3YED0iSQdcl375DPPdv73UaOqi6AUdxfox5Ik1tt7kLBuVYeEXvbtE4fDgqzuBptlRpX1bIEdfCBaUe9pfllPZvntimTCi5ybqSZC3ROp7n3Csphhy/pWnkZHikSfTKZDEurCoMS7gZXXmrFQMPuFf25tbwwJ0h8oLbvUtJAst38c1/Ymyq4h/2M8WFOkF+PgNov2pWGPx9U3Q0caG0jj6hJiadkxw1yjSTmftSm2alCwsDDcP+pA6Y41FI7xyXM7P/+nZBP9U7LtBsuSznEzzxMJowU5SKwUfQuDa7oP3AWDx8CI6EGf+G9EdR/8e4NNwmS88HftXUFSsHRDsYp0JVFUfv1NoZldz9hSENZPntsggSnn6VJJBo/oXRz76X1vnmXKM1oYaIjzT5ga0A/5a+L2F0+nECaJBDNIjRlBE+PE3mDon20olt6yFfWXY6tsMFPAIn8OMnbDBu33A6c90iZGf6acKNBITbxkYcpYbCPH47lNrr3Kz/2+WfFshnV9qQjnk7SyfMnZuNw/ktIq5qaHJ5CZm6FnzMousE1RKgl71BwN13vnBdBhprQasAeapa8DnlOafT4Oh7njXbbWp3wxQvQbqI0oCDviO+qfxj//Gwe/5V2deYuOSTax15eFueb9pUzc4RURCQCN8p3lRjxT0/WqkWQzZEaiLKilBJVUBOUtipStHi15Uj8AeBW16391f3EmeQtjfBtoS1ARcSawGxmv+dsAT7rkbyPWmpTVAQ54Go0LRSQhkcOdkySJxxoAuI2y7qVCKRSqhmvG6nRiTOcesCNEeaJ8LEWxbYsOZ9YgbKyad7DgPMCxI+Gh9MMJ3/w3UEsDBBQAAgAIAFpnzkhwa966SwAAAGoAAAAbAAAAdW5pdmVyc2FsL3VuaXZlcnNhbC5wbmcueG1ss7GvyM1RKEstKs7Mz7NVMtQzULK34+WyKShKLctMLVeoAIoBBSFASaESyDVCcMszU0oybJXMzUwRYhmpmekZJbZKpuYmcEF9oJEAUEsBAgAAFAACAAgAaGPOSBUOrShkBAAABxEAAB0AAAAAAAAAAQAAAAAAAAAAAHVuaXZlcnNhbC9jb21tb25fbWVzc2FnZXMubG5nUEsBAgAAFAACAAgAaGPOSAh+CyMpAwAAhgwAACcAAAAAAAAAAQAAAAAAnwQAAHVuaXZlcnNhbC9mbGFzaF9wdWJsaXNoaW5nX3NldHRpbmdzLnhtbFBLAQIAABQAAgAIAGhjzkiQtduluAIAAFMKAAAhAAAAAAAAAAEAAAAAAA0IAAB1bml2ZXJzYWwvZmxhc2hfc2tpbl9zZXR0aW5ncy54bWxQSwECAAAUAAIACABoY85IKpYPZ/4CAACXCwAAJgAAAAAAAAABAAAAAAAECwAAdW5pdmVyc2FsL2h0bWxfcHVibGlzaGluZ19zZXR0aW5ncy54bWxQSwECAAAUAAIACABoY85IoU//tJkBAAAdBgAAHwAAAAAAAAABAAAAAABGDgAAdW5pdmVyc2FsL2h0bWxfc2tpbl9zZXR0aW5ncy5qc1BLAQIAABQAAgAIAFpnzkg9PC/RwQAAAOUBAAAaAAAAAAAAAAEAAAAAABwQAAB1bml2ZXJzYWwvaTE4bl9wcmVzZXRzLnhtbFBLAQIAABQAAgAIAFpnzkhR5XXGbwAAAHYAAAAcAAAAAAAAAAEAAAAAABURAAB1bml2ZXJzYWwvbG9jYWxfc2V0dGluZ3MueG1sUEsBAgAAFAACAAgARJRXRyO0Tvv7AgAAsAgAABQAAAAAAAAAAQAAAAAAvhEAAHVuaXZlcnNhbC9wbGF5ZXIueG1sUEsBAgAAFAACAAgAWmfOSMkYfotyAQAA+wIAACkAAAAAAAAAAQAAAAAA6xQAAHVuaXZlcnNhbC9za2luX2N1c3RvbWl6YXRpb25fc2V0dGluZ3MueG1sUEsBAgAAFAACAAgAWmfOSAzVc7jaDgAApxsAABcAAAAAAAAAAAAAAAAApBYAAHVuaXZlcnNhbC91bml2ZXJzYWwucG5nUEsBAgAAFAACAAgAWmfOSHBr3rpLAAAAagAAABsAAAAAAAAAAQAAAAAAsyUAAHVuaXZlcnNhbC91bml2ZXJzYWwucG5nLnhtbFBLBQYAAAAACwALAEkDAAA3JgAAAAA="/>
  <p:tag name="ISPRING_PRESENTATION_TITLE" val="公司介绍"/>
</p:tagLst>
</file>

<file path=ppt/theme/theme1.xml><?xml version="1.0" encoding="utf-8"?>
<a:theme xmlns:a="http://schemas.openxmlformats.org/drawingml/2006/main" name="Office 主题">
  <a:themeElements>
    <a:clrScheme name="DP0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48280"/>
      </a:accent1>
      <a:accent2>
        <a:srgbClr val="3F3F3F"/>
      </a:accent2>
      <a:accent3>
        <a:srgbClr val="7F7F7F"/>
      </a:accent3>
      <a:accent4>
        <a:srgbClr val="A5A5A5"/>
      </a:accent4>
      <a:accent5>
        <a:srgbClr val="D8D8D8"/>
      </a:accent5>
      <a:accent6>
        <a:srgbClr val="F2F2F2"/>
      </a:accent6>
      <a:hlink>
        <a:srgbClr val="FF0000"/>
      </a:hlink>
      <a:folHlink>
        <a:srgbClr val="954F72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707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画廊">
  <a:themeElements>
    <a:clrScheme name="画廊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画廊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画廊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447</TotalTime>
  <Words>1802</Words>
  <Application>Microsoft Office PowerPoint</Application>
  <PresentationFormat>宽屏</PresentationFormat>
  <Paragraphs>228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33</vt:i4>
      </vt:variant>
    </vt:vector>
  </HeadingPairs>
  <TitlesOfParts>
    <vt:vector size="47" baseType="lpstr">
      <vt:lpstr>微软雅黑</vt:lpstr>
      <vt:lpstr>Gill Sans MT</vt:lpstr>
      <vt:lpstr>Wingdings</vt:lpstr>
      <vt:lpstr>幼圆</vt:lpstr>
      <vt:lpstr>Calibri</vt:lpstr>
      <vt:lpstr>Arial</vt:lpstr>
      <vt:lpstr>Times New Roman</vt:lpstr>
      <vt:lpstr>等线</vt:lpstr>
      <vt:lpstr>华文中宋</vt:lpstr>
      <vt:lpstr>宋体</vt:lpstr>
      <vt:lpstr>等线 Light</vt:lpstr>
      <vt:lpstr>仿宋</vt:lpstr>
      <vt:lpstr>Office 主题</vt:lpstr>
      <vt:lpstr>画廊</vt:lpstr>
      <vt:lpstr>PowerPoint 演示文稿</vt:lpstr>
      <vt:lpstr>目    录</vt:lpstr>
      <vt:lpstr>课题申报相关问题探讨</vt:lpstr>
      <vt:lpstr>课题的选题</vt:lpstr>
      <vt:lpstr>选题的思路：从话题到标题</vt:lpstr>
      <vt:lpstr>几个例子</vt:lpstr>
      <vt:lpstr>标  题</vt:lpstr>
      <vt:lpstr>文献综述</vt:lpstr>
      <vt:lpstr>研究意义和价值</vt:lpstr>
      <vt:lpstr>研究内容</vt:lpstr>
      <vt:lpstr>研究内容</vt:lpstr>
      <vt:lpstr>研究内容举例 </vt:lpstr>
      <vt:lpstr>思路方法</vt:lpstr>
      <vt:lpstr>思路方法</vt:lpstr>
      <vt:lpstr>创新之处</vt:lpstr>
      <vt:lpstr>创新之处</vt:lpstr>
      <vt:lpstr>PowerPoint 演示文稿</vt:lpstr>
      <vt:lpstr>预期成果   </vt:lpstr>
      <vt:lpstr>参考文献  </vt:lpstr>
      <vt:lpstr>学术简历与研究基础</vt:lpstr>
      <vt:lpstr>其他要注意的问题</vt:lpstr>
      <vt:lpstr>其他要注意的问题</vt:lpstr>
      <vt:lpstr>其他要注意的问题</vt:lpstr>
      <vt:lpstr>总结</vt:lpstr>
      <vt:lpstr>论文写作相关问题探讨</vt:lpstr>
      <vt:lpstr>论文的选题</vt:lpstr>
      <vt:lpstr>实证论文的格式</vt:lpstr>
      <vt:lpstr>引言</vt:lpstr>
      <vt:lpstr>文献综述</vt:lpstr>
      <vt:lpstr>理论分析与研究假说的提出</vt:lpstr>
      <vt:lpstr>实证设计</vt:lpstr>
      <vt:lpstr>实证结果与分析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>熊猫办公</dc:creator>
  <cp:keywords>www.tukuppt.com</cp:keywords>
  <cp:lastModifiedBy>lenovo</cp:lastModifiedBy>
  <cp:revision>195</cp:revision>
  <dcterms:created xsi:type="dcterms:W3CDTF">2016-03-23T02:00:53Z</dcterms:created>
  <dcterms:modified xsi:type="dcterms:W3CDTF">2020-06-02T14:19:54Z</dcterms:modified>
</cp:coreProperties>
</file>